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8"/>
  </p:notesMasterIdLst>
  <p:handoutMasterIdLst>
    <p:handoutMasterId r:id="rId9"/>
  </p:handoutMasterIdLst>
  <p:sldIdLst>
    <p:sldId id="286" r:id="rId2"/>
    <p:sldId id="404" r:id="rId3"/>
    <p:sldId id="336" r:id="rId4"/>
    <p:sldId id="411" r:id="rId5"/>
    <p:sldId id="428" r:id="rId6"/>
    <p:sldId id="433" r:id="rId7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lance" id="{705054ED-DB56-FA4C-BB16-D35BDEFFF4C1}">
          <p14:sldIdLst>
            <p14:sldId id="286"/>
            <p14:sldId id="404"/>
            <p14:sldId id="336"/>
            <p14:sldId id="411"/>
            <p14:sldId id="428"/>
            <p14:sldId id="4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024"/>
    <a:srgbClr val="E4472D"/>
    <a:srgbClr val="000000"/>
    <a:srgbClr val="0177AD"/>
    <a:srgbClr val="1778C7"/>
    <a:srgbClr val="F8FAFF"/>
    <a:srgbClr val="09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8AA87-D496-7149-A967-29019122F7D5}" v="1703" dt="2023-12-01T12:21:23.092"/>
    <p1510:client id="{2BA5C78B-C584-C013-C517-3FF34819915F}" v="946" vWet="947" dt="2023-11-30T22:05:41.606"/>
    <p1510:client id="{97A5F1C8-4CA0-CDF5-7D21-AA3FA4432695}" v="5" dt="2023-11-30T21:24:26.083"/>
    <p1510:client id="{9C9B840A-556A-4EE9-905C-0A150FA280EE}" v="465" dt="2023-11-30T22:24:00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092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207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50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405156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7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44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0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EE3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rgbClr val="EE30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STRATHCLYDE BUSINESS SCHOOL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35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73" r:id="rId8"/>
    <p:sldLayoutId id="2147484074" r:id="rId9"/>
    <p:sldLayoutId id="2147484076" r:id="rId10"/>
    <p:sldLayoutId id="2147484016" r:id="rId11"/>
    <p:sldLayoutId id="2147484048" r:id="rId12"/>
    <p:sldLayoutId id="2147484024" r:id="rId13"/>
    <p:sldLayoutId id="2147484078" r:id="rId14"/>
    <p:sldLayoutId id="2147484029" r:id="rId15"/>
    <p:sldLayoutId id="2147484075" r:id="rId16"/>
    <p:sldLayoutId id="2147484040" r:id="rId17"/>
    <p:sldLayoutId id="2147484030" r:id="rId18"/>
    <p:sldLayoutId id="2147484031" r:id="rId19"/>
    <p:sldLayoutId id="2147484032" r:id="rId20"/>
    <p:sldLayoutId id="2147484077" r:id="rId21"/>
    <p:sldLayoutId id="2147484036" r:id="rId22"/>
    <p:sldLayoutId id="2147484044" r:id="rId23"/>
    <p:sldLayoutId id="2147484045" r:id="rId24"/>
    <p:sldLayoutId id="2147484046" r:id="rId25"/>
    <p:sldLayoutId id="2147484049" r:id="rId26"/>
    <p:sldLayoutId id="2147484050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177AD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177AD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4F183323-F61F-2844-A2C6-683FFA5DF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7401" r="1" b="17357"/>
          <a:stretch/>
        </p:blipFill>
        <p:spPr>
          <a:xfrm>
            <a:off x="0" y="0"/>
            <a:ext cx="1219199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EE30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6344" y="4544993"/>
            <a:ext cx="3084482" cy="43550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www.strath.ac.uk/business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/>
              <a:t>  </a:t>
            </a:r>
            <a:r>
              <a:rPr lang="en-US" sz="1200" spc="30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2" y="269095"/>
            <a:ext cx="2065663" cy="1561670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CDDADF0-8D2D-044D-A74A-98636F727B38}"/>
              </a:ext>
            </a:extLst>
          </p:cNvPr>
          <p:cNvSpPr txBox="1">
            <a:spLocks/>
          </p:cNvSpPr>
          <p:nvPr/>
        </p:nvSpPr>
        <p:spPr>
          <a:xfrm>
            <a:off x="1490753" y="1802266"/>
            <a:ext cx="7735715" cy="2768137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pc="0">
                <a:ln w="22225">
                  <a:solidFill>
                    <a:schemeClr val="bg2"/>
                  </a:solidFill>
                </a:ln>
                <a:noFill/>
              </a:rPr>
              <a:t>STRATHCLYDE</a:t>
            </a:r>
          </a:p>
          <a:p>
            <a:r>
              <a:rPr lang="en-US" sz="7200" spc="0">
                <a:solidFill>
                  <a:schemeClr val="bg1"/>
                </a:solidFill>
              </a:rPr>
              <a:t>BUSINESS</a:t>
            </a:r>
          </a:p>
          <a:p>
            <a:r>
              <a:rPr lang="en-US" sz="7200" spc="0">
                <a:solidFill>
                  <a:schemeClr val="bg1"/>
                </a:solidFill>
              </a:rPr>
              <a:t>SCHOOL</a:t>
            </a:r>
          </a:p>
        </p:txBody>
      </p:sp>
      <p:pic>
        <p:nvPicPr>
          <p:cNvPr id="1032" name="Picture 8" descr="Experian's Journey to Greater Efficiency and Compliance">
            <a:extLst>
              <a:ext uri="{FF2B5EF4-FFF2-40B4-BE49-F238E27FC236}">
                <a16:creationId xmlns:a16="http://schemas.microsoft.com/office/drawing/2014/main" id="{C08BA9FB-4465-2BBE-4A6D-9978159E1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555" y="5898891"/>
            <a:ext cx="1930357" cy="7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6D13A-2FB4-FBE9-0B8C-8D78ADD1E398}"/>
              </a:ext>
            </a:extLst>
          </p:cNvPr>
          <p:cNvSpPr txBox="1"/>
          <p:nvPr/>
        </p:nvSpPr>
        <p:spPr>
          <a:xfrm>
            <a:off x="1490753" y="5456890"/>
            <a:ext cx="61107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– 07  |  CASE STUDY – 03</a:t>
            </a:r>
          </a:p>
          <a:p>
            <a:endParaRPr lang="en-US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Bhaskar | Shreyas | Abu | Akansh | Tarun</a:t>
            </a:r>
            <a:endParaRPr lang="en-IN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4F8CC-3363-5A55-0E8B-AF9E28A99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A0CA95-DFB5-404D-B516-BBDA42C12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899" y="786279"/>
            <a:ext cx="5779788" cy="706119"/>
          </a:xfrm>
        </p:spPr>
        <p:txBody>
          <a:bodyPr/>
          <a:lstStyle/>
          <a:p>
            <a:r>
              <a:rPr lang="en-US"/>
              <a:t>Process Flow</a:t>
            </a:r>
            <a:endParaRPr lang="en-US" spc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A226C-E319-AD86-D70B-D4B7AE7ADA19}"/>
              </a:ext>
            </a:extLst>
          </p:cNvPr>
          <p:cNvSpPr txBox="1"/>
          <p:nvPr/>
        </p:nvSpPr>
        <p:spPr>
          <a:xfrm>
            <a:off x="2015509" y="4158646"/>
            <a:ext cx="2068446" cy="260008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endParaRPr lang="en-US" sz="1000">
              <a:solidFill>
                <a:schemeClr val="tx1">
                  <a:alpha val="80000"/>
                </a:schemeClr>
              </a:solidFill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2814F-4C2E-BBC3-6F57-86BC98227C33}"/>
              </a:ext>
            </a:extLst>
          </p:cNvPr>
          <p:cNvSpPr/>
          <p:nvPr/>
        </p:nvSpPr>
        <p:spPr>
          <a:xfrm>
            <a:off x="1866900" y="2863741"/>
            <a:ext cx="2357477" cy="28836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CB9BA-187E-BA00-6A8F-6D744F7E1B3D}"/>
              </a:ext>
            </a:extLst>
          </p:cNvPr>
          <p:cNvSpPr txBox="1"/>
          <p:nvPr/>
        </p:nvSpPr>
        <p:spPr>
          <a:xfrm>
            <a:off x="1955462" y="3792433"/>
            <a:ext cx="2196771" cy="117160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j-lt"/>
              </a:rPr>
              <a:t>Converting monthly net to annual net &amp; Identifying the outliers</a:t>
            </a:r>
          </a:p>
          <a:p>
            <a:pPr>
              <a:lnSpc>
                <a:spcPct val="150000"/>
              </a:lnSpc>
            </a:pPr>
            <a:endParaRPr lang="en-US" sz="1200">
              <a:solidFill>
                <a:srgbClr val="2B2B2B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31932-D0B3-8BF7-BC1C-10253C6CD1EB}"/>
              </a:ext>
            </a:extLst>
          </p:cNvPr>
          <p:cNvSpPr txBox="1"/>
          <p:nvPr/>
        </p:nvSpPr>
        <p:spPr>
          <a:xfrm>
            <a:off x="2015509" y="3148233"/>
            <a:ext cx="2068446" cy="52168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>
                <a:solidFill>
                  <a:srgbClr val="0070C0"/>
                </a:solidFill>
                <a:latin typeface="+mj-lt"/>
                <a:ea typeface="Montserrat" charset="0"/>
                <a:cs typeface="Montserrat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8FAD1-FAA0-EEF7-994F-A31803FBEFE1}"/>
              </a:ext>
            </a:extLst>
          </p:cNvPr>
          <p:cNvSpPr txBox="1"/>
          <p:nvPr/>
        </p:nvSpPr>
        <p:spPr>
          <a:xfrm>
            <a:off x="4490425" y="4804064"/>
            <a:ext cx="2068446" cy="4446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>
                <a:solidFill>
                  <a:schemeClr val="tx1">
                    <a:alpha val="80000"/>
                  </a:schemeClr>
                </a:solidFill>
              </a:rPr>
              <a:t>Personal allowance , Taxable income , Tax amount, NI contribution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DFB8DB-6570-C82B-D49D-664E4925D545}"/>
              </a:ext>
            </a:extLst>
          </p:cNvPr>
          <p:cNvSpPr/>
          <p:nvPr/>
        </p:nvSpPr>
        <p:spPr>
          <a:xfrm>
            <a:off x="6780216" y="2863741"/>
            <a:ext cx="2357477" cy="28836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826CC-EBD3-6A85-1450-65735FDB9969}"/>
              </a:ext>
            </a:extLst>
          </p:cNvPr>
          <p:cNvSpPr txBox="1"/>
          <p:nvPr/>
        </p:nvSpPr>
        <p:spPr>
          <a:xfrm>
            <a:off x="4490425" y="3794192"/>
            <a:ext cx="2068446" cy="616451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j-lt"/>
              </a:rPr>
              <a:t>Calculating Relevant columns</a:t>
            </a:r>
            <a:endParaRPr lang="en-US">
              <a:cs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510F8-DA3B-927B-F911-81882E5F8215}"/>
              </a:ext>
            </a:extLst>
          </p:cNvPr>
          <p:cNvSpPr txBox="1"/>
          <p:nvPr/>
        </p:nvSpPr>
        <p:spPr>
          <a:xfrm>
            <a:off x="6928825" y="3148233"/>
            <a:ext cx="2068446" cy="52168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>
                <a:solidFill>
                  <a:srgbClr val="0070C0"/>
                </a:solidFill>
                <a:latin typeface="+mj-lt"/>
                <a:ea typeface="Montserrat" charset="0"/>
                <a:cs typeface="Montserrat" charset="0"/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47CD5-349E-5157-559A-F40BA3C69AB4}"/>
              </a:ext>
            </a:extLst>
          </p:cNvPr>
          <p:cNvSpPr txBox="1"/>
          <p:nvPr/>
        </p:nvSpPr>
        <p:spPr>
          <a:xfrm>
            <a:off x="6925312" y="4794229"/>
            <a:ext cx="2068446" cy="4446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>
                <a:solidFill>
                  <a:schemeClr val="tx1">
                    <a:alpha val="80000"/>
                  </a:schemeClr>
                </a:solidFill>
              </a:rPr>
              <a:t>Mathematical analysis of gross -&gt; net across different tax bracket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D63D4C-E786-9BAD-CDD8-C0FACA11F125}"/>
              </a:ext>
            </a:extLst>
          </p:cNvPr>
          <p:cNvSpPr/>
          <p:nvPr/>
        </p:nvSpPr>
        <p:spPr>
          <a:xfrm>
            <a:off x="9236874" y="2863741"/>
            <a:ext cx="2357477" cy="28836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DE70E-D079-B0E7-0E40-229E69129306}"/>
              </a:ext>
            </a:extLst>
          </p:cNvPr>
          <p:cNvSpPr txBox="1"/>
          <p:nvPr/>
        </p:nvSpPr>
        <p:spPr>
          <a:xfrm>
            <a:off x="6925312" y="3767151"/>
            <a:ext cx="2068446" cy="616451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j-lt"/>
              </a:rPr>
              <a:t>Understanding and analysis Gross -&gt; net</a:t>
            </a:r>
            <a:endParaRPr lang="en-US">
              <a:cs typeface="Arial" panose="020B060402020202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8742E-3453-E523-3D06-1A881B588910}"/>
              </a:ext>
            </a:extLst>
          </p:cNvPr>
          <p:cNvSpPr txBox="1"/>
          <p:nvPr/>
        </p:nvSpPr>
        <p:spPr>
          <a:xfrm>
            <a:off x="9385483" y="3148233"/>
            <a:ext cx="2068446" cy="52168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>
                <a:solidFill>
                  <a:srgbClr val="0070C0"/>
                </a:solidFill>
                <a:latin typeface="+mj-lt"/>
                <a:ea typeface="Montserrat" charset="0"/>
                <a:cs typeface="Montserrat" charset="0"/>
              </a:rPr>
              <a:t>04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41ED8D-9F66-8902-877A-EB0709254FD0}"/>
              </a:ext>
            </a:extLst>
          </p:cNvPr>
          <p:cNvSpPr/>
          <p:nvPr/>
        </p:nvSpPr>
        <p:spPr>
          <a:xfrm>
            <a:off x="4337959" y="2863741"/>
            <a:ext cx="2357477" cy="28836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88F68-A194-533B-FC8E-B80A482E16C5}"/>
              </a:ext>
            </a:extLst>
          </p:cNvPr>
          <p:cNvSpPr txBox="1"/>
          <p:nvPr/>
        </p:nvSpPr>
        <p:spPr>
          <a:xfrm>
            <a:off x="4486568" y="3148233"/>
            <a:ext cx="2068446" cy="50481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600">
                <a:solidFill>
                  <a:srgbClr val="0070C0"/>
                </a:solidFill>
                <a:latin typeface="+mj-lt"/>
                <a:ea typeface="Montserrat" charset="0"/>
                <a:cs typeface="Montserrat" charset="0"/>
              </a:rPr>
              <a:t>02</a:t>
            </a:r>
          </a:p>
        </p:txBody>
      </p:sp>
      <p:pic>
        <p:nvPicPr>
          <p:cNvPr id="2050" name="Picture 2" descr="Experian Logo and symbol, meaning, history, PNG">
            <a:extLst>
              <a:ext uri="{FF2B5EF4-FFF2-40B4-BE49-F238E27FC236}">
                <a16:creationId xmlns:a16="http://schemas.microsoft.com/office/drawing/2014/main" id="{8FC9148E-3540-480B-15B1-952E2934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31" y="-49159"/>
            <a:ext cx="1974443" cy="11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FBFAB1-86FE-78F9-F49A-5EF86B87E80A}"/>
              </a:ext>
            </a:extLst>
          </p:cNvPr>
          <p:cNvSpPr txBox="1"/>
          <p:nvPr/>
        </p:nvSpPr>
        <p:spPr>
          <a:xfrm>
            <a:off x="2008482" y="4855331"/>
            <a:ext cx="2068446" cy="444674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>
                <a:solidFill>
                  <a:schemeClr val="tx1">
                    <a:alpha val="80000"/>
                  </a:schemeClr>
                </a:solidFill>
              </a:rPr>
              <a:t>There were certain rows with negative values.</a:t>
            </a:r>
            <a:endParaRPr lang="en-US" sz="1000">
              <a:solidFill>
                <a:schemeClr val="tx1">
                  <a:alpha val="80000"/>
                </a:schemeClr>
              </a:solidFill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0976F4-06C8-CD83-24D3-685881B43505}"/>
              </a:ext>
            </a:extLst>
          </p:cNvPr>
          <p:cNvSpPr txBox="1"/>
          <p:nvPr/>
        </p:nvSpPr>
        <p:spPr>
          <a:xfrm>
            <a:off x="9385483" y="4764734"/>
            <a:ext cx="2068446" cy="629339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>
                <a:solidFill>
                  <a:schemeClr val="tx1">
                    <a:alpha val="80000"/>
                  </a:schemeClr>
                </a:solidFill>
              </a:rPr>
              <a:t>Segregating the Bracket slabs for Scotland and ROU , precisely dealing with subset brackets .</a:t>
            </a: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806FAE-13AC-C0EB-FA05-EF997C5417B1}"/>
              </a:ext>
            </a:extLst>
          </p:cNvPr>
          <p:cNvSpPr txBox="1"/>
          <p:nvPr/>
        </p:nvSpPr>
        <p:spPr>
          <a:xfrm>
            <a:off x="9385483" y="3732038"/>
            <a:ext cx="2068446" cy="61760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j-lt"/>
              </a:rPr>
              <a:t>Workaround to calculate estimated Net -&gt; gross</a:t>
            </a:r>
            <a:endParaRPr lang="en-US" sz="1200">
              <a:latin typeface="Arial Black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748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6901" y="3130755"/>
            <a:ext cx="1481192" cy="2954873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866900" y="3140869"/>
            <a:ext cx="148119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1931245" y="3311876"/>
            <a:ext cx="1416848" cy="84754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>
                <a:solidFill>
                  <a:srgbClr val="EE3024"/>
                </a:solidFill>
                <a:latin typeface="Arial"/>
                <a:cs typeface="Arial"/>
              </a:rPr>
              <a:t>Observation with 0 percent error</a:t>
            </a:r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897792" y="5449272"/>
            <a:ext cx="1450301" cy="5138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000">
                <a:latin typeface="+mj-lt"/>
              </a:rPr>
              <a:t>53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03765" y="3754682"/>
            <a:ext cx="1481192" cy="234183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203764" y="3754682"/>
            <a:ext cx="14811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3"/>
          <p:cNvSpPr txBox="1">
            <a:spLocks/>
          </p:cNvSpPr>
          <p:nvPr/>
        </p:nvSpPr>
        <p:spPr>
          <a:xfrm>
            <a:off x="4268109" y="3957587"/>
            <a:ext cx="1416848" cy="84754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>
                <a:solidFill>
                  <a:srgbClr val="EE3024"/>
                </a:solidFill>
                <a:latin typeface="Arial"/>
                <a:cs typeface="Arial"/>
              </a:rPr>
              <a:t>Maximum error percent</a:t>
            </a:r>
            <a:endParaRPr lang="en-US"/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4234656" y="5460158"/>
            <a:ext cx="1450301" cy="5138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400">
                <a:solidFill>
                  <a:srgbClr val="2B2B2B"/>
                </a:solidFill>
                <a:latin typeface="Arial Black"/>
              </a:rPr>
              <a:t>0.2121</a:t>
            </a:r>
            <a:endParaRPr lang="en-US" sz="2400">
              <a:latin typeface="Arial Black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11237" y="1802422"/>
            <a:ext cx="1481192" cy="4326749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6711236" y="1802422"/>
            <a:ext cx="148119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3"/>
          <p:cNvSpPr txBox="1">
            <a:spLocks/>
          </p:cNvSpPr>
          <p:nvPr/>
        </p:nvSpPr>
        <p:spPr>
          <a:xfrm>
            <a:off x="6753810" y="2025361"/>
            <a:ext cx="1427734" cy="106526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>
                <a:solidFill>
                  <a:srgbClr val="EE3024"/>
                </a:solidFill>
                <a:latin typeface="Arial"/>
                <a:cs typeface="Arial"/>
              </a:rPr>
              <a:t>Mean error between Actual gross and Est. Calculated gross</a:t>
            </a:r>
            <a:endParaRPr lang="en-US"/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6742128" y="5492815"/>
            <a:ext cx="1450301" cy="5138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2200">
                <a:solidFill>
                  <a:srgbClr val="2B2B2B"/>
                </a:solidFill>
                <a:latin typeface="Arial Black"/>
              </a:rPr>
              <a:t>0.00064</a:t>
            </a:r>
            <a:endParaRPr lang="en-US" sz="2200">
              <a:latin typeface="Arial Black"/>
            </a:endParaRPr>
          </a:p>
          <a:p>
            <a:pPr>
              <a:lnSpc>
                <a:spcPct val="80000"/>
              </a:lnSpc>
            </a:pPr>
            <a:endParaRPr lang="en-US" sz="4000"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80757" y="3743796"/>
            <a:ext cx="1481192" cy="2341832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9080756" y="3743796"/>
            <a:ext cx="148119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3"/>
          <p:cNvSpPr txBox="1">
            <a:spLocks/>
          </p:cNvSpPr>
          <p:nvPr/>
        </p:nvSpPr>
        <p:spPr>
          <a:xfrm>
            <a:off x="9145101" y="3946701"/>
            <a:ext cx="1416848" cy="84754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1400" b="0">
                <a:solidFill>
                  <a:srgbClr val="EE3024"/>
                </a:solidFill>
                <a:latin typeface="Arial"/>
                <a:cs typeface="Arial"/>
              </a:rPr>
              <a:t>Observations have error percent less than mean error</a:t>
            </a:r>
            <a:endParaRPr lang="en-US"/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9111648" y="5449272"/>
            <a:ext cx="1450301" cy="5138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>
                <a:latin typeface="+mj-lt"/>
              </a:rPr>
              <a:t>4885</a:t>
            </a:r>
            <a:endParaRPr lang="en-US" sz="3600">
              <a:latin typeface="Arial Black"/>
            </a:endParaRPr>
          </a:p>
        </p:txBody>
      </p:sp>
      <p:pic>
        <p:nvPicPr>
          <p:cNvPr id="5" name="Picture 2" descr="Experian Logo and symbol, meaning, history, PNG">
            <a:extLst>
              <a:ext uri="{FF2B5EF4-FFF2-40B4-BE49-F238E27FC236}">
                <a16:creationId xmlns:a16="http://schemas.microsoft.com/office/drawing/2014/main" id="{E3467ABD-96BC-4336-FB8D-04C599583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31" y="-29495"/>
            <a:ext cx="1974443" cy="11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6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80399-3387-AC46-8D03-CBDD95393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D90DED-C5B3-28FC-06BA-C1779F84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49" y="664745"/>
            <a:ext cx="5308003" cy="1621619"/>
          </a:xfrm>
        </p:spPr>
        <p:txBody>
          <a:bodyPr/>
          <a:lstStyle/>
          <a:p>
            <a:r>
              <a:rPr lang="en-IN"/>
              <a:t>Limitations of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9B795-76B0-3831-4B18-917434B7C29D}"/>
              </a:ext>
            </a:extLst>
          </p:cNvPr>
          <p:cNvSpPr txBox="1"/>
          <p:nvPr/>
        </p:nvSpPr>
        <p:spPr>
          <a:xfrm>
            <a:off x="1438950" y="2065985"/>
            <a:ext cx="994680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Successfully identified the tax and NI contribution calculation mechanism through forward approach on salary_test.csv.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Discovered an error between actual and predicted gross income during the backtracking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374151"/>
                </a:solidFill>
                <a:effectLst/>
                <a:latin typeface="Söhne"/>
              </a:rPr>
              <a:t>Identified a potential limitation: the model may fail to accurately predict values for very high individual incomes.</a:t>
            </a:r>
          </a:p>
        </p:txBody>
      </p:sp>
      <p:pic>
        <p:nvPicPr>
          <p:cNvPr id="12" name="Picture 2" descr="Experian Logo and symbol, meaning, history, PNG">
            <a:extLst>
              <a:ext uri="{FF2B5EF4-FFF2-40B4-BE49-F238E27FC236}">
                <a16:creationId xmlns:a16="http://schemas.microsoft.com/office/drawing/2014/main" id="{A393C6A2-7C55-132D-1A38-0B2511A39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131" y="-29495"/>
            <a:ext cx="1974443" cy="11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7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1E89716-4F1F-454B-AD56-07FE1DAF4D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873" y="6418877"/>
            <a:ext cx="513735" cy="22716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8D877B3-D348-4611-9BDB-C5374591D95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1" name="Picture 10" descr="Stock Market Bar Graph">
            <a:extLst>
              <a:ext uri="{FF2B5EF4-FFF2-40B4-BE49-F238E27FC236}">
                <a16:creationId xmlns:a16="http://schemas.microsoft.com/office/drawing/2014/main" id="{5E145BEE-6C3E-5FE6-7BFE-F0F2A8EE4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726" r="42462" b="6250"/>
          <a:stretch/>
        </p:blipFill>
        <p:spPr>
          <a:xfrm>
            <a:off x="6624320" y="10"/>
            <a:ext cx="5567680" cy="6857990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D03A5DE-E9D8-BC4A-AFA9-ADD52CCDE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249" y="664745"/>
            <a:ext cx="4560751" cy="1621619"/>
          </a:xfrm>
        </p:spPr>
        <p:txBody>
          <a:bodyPr vert="horz" lIns="0" tIns="192024" rIns="0" bIns="0" rtlCol="0" anchor="t" anchorCtr="0">
            <a:normAutofit/>
          </a:bodyPr>
          <a:lstStyle/>
          <a:p>
            <a:r>
              <a:rPr lang="en-US" kern="1200" spc="0" baseline="0">
                <a:latin typeface="+mj-lt"/>
                <a:ea typeface="+mj-ea"/>
                <a:cs typeface="+mj-cs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617BE-096F-B70C-0CC7-46B3641C7C5D}"/>
              </a:ext>
            </a:extLst>
          </p:cNvPr>
          <p:cNvSpPr txBox="1"/>
          <p:nvPr/>
        </p:nvSpPr>
        <p:spPr>
          <a:xfrm>
            <a:off x="1535249" y="2526750"/>
            <a:ext cx="4724036" cy="3670850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318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Font typeface="System Font Regular"/>
              <a:buChar char="■"/>
            </a:pPr>
            <a:r>
              <a:rPr lang="en-US" b="1" dirty="0"/>
              <a:t>Scalability</a:t>
            </a:r>
            <a:endParaRPr lang="en-US">
              <a:cs typeface="Arial"/>
            </a:endParaRPr>
          </a:p>
          <a:p>
            <a:pPr marL="457200" indent="-457200" defTabSz="914318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Font typeface="System Font Regular"/>
              <a:buChar char="■"/>
            </a:pPr>
            <a:r>
              <a:rPr lang="en-US" b="1" dirty="0"/>
              <a:t>Parameters to rationally accommodate the undeclared sources of income</a:t>
            </a:r>
            <a:endParaRPr lang="en-US" b="1" dirty="0">
              <a:cs typeface="Arial"/>
            </a:endParaRPr>
          </a:p>
          <a:p>
            <a:pPr marL="457200" indent="-457200" defTabSz="914318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Font typeface="System Font Regular"/>
              <a:buChar char="■"/>
            </a:pPr>
            <a:r>
              <a:rPr lang="en-US" b="1" dirty="0">
                <a:cs typeface="Arial"/>
              </a:rPr>
              <a:t>Hybrid solution approach :</a:t>
            </a:r>
            <a:br>
              <a:rPr lang="en-US" b="1" dirty="0">
                <a:cs typeface="Arial"/>
              </a:rPr>
            </a:br>
            <a:r>
              <a:rPr lang="en-US" b="1" dirty="0">
                <a:cs typeface="Arial"/>
              </a:rPr>
              <a:t>ML + Arithmetic Formulas </a:t>
            </a:r>
          </a:p>
          <a:p>
            <a:pPr marL="457200" indent="-457200" defTabSz="914318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Font typeface="System Font Regular"/>
              <a:buChar char="■"/>
            </a:pPr>
            <a:endParaRPr lang="en-US" sz="2800" b="1">
              <a:cs typeface="Arial" panose="020B0604020202020204"/>
            </a:endParaRPr>
          </a:p>
        </p:txBody>
      </p:sp>
      <p:pic>
        <p:nvPicPr>
          <p:cNvPr id="6" name="Picture 2" descr="Experian Logo and symbol, meaning, history, PNG">
            <a:extLst>
              <a:ext uri="{FF2B5EF4-FFF2-40B4-BE49-F238E27FC236}">
                <a16:creationId xmlns:a16="http://schemas.microsoft.com/office/drawing/2014/main" id="{85C9015F-4133-131C-6D09-5BA9E1508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89" y="5750820"/>
            <a:ext cx="1974443" cy="11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EE3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6</a:t>
            </a:fld>
            <a:endParaRPr lang="en-US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/>
              <a:t>  </a:t>
            </a:r>
            <a:r>
              <a:rPr lang="en-US" sz="1200" spc="30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98" y="1351835"/>
            <a:ext cx="5495043" cy="415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8022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USINESS SCHOOL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ED2F24"/>
      </a:accent1>
      <a:accent2>
        <a:srgbClr val="ED2F24"/>
      </a:accent2>
      <a:accent3>
        <a:srgbClr val="ED2F24"/>
      </a:accent3>
      <a:accent4>
        <a:srgbClr val="ED2F24"/>
      </a:accent4>
      <a:accent5>
        <a:srgbClr val="ED2F24"/>
      </a:accent5>
      <a:accent6>
        <a:srgbClr val="ED2F24"/>
      </a:accent6>
      <a:hlink>
        <a:srgbClr val="ED2F24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B&amp;D-Powerpoint Template_16x9</vt:lpstr>
      <vt:lpstr>PowerPoint Presentation</vt:lpstr>
      <vt:lpstr>Process Flow</vt:lpstr>
      <vt:lpstr>Features</vt:lpstr>
      <vt:lpstr>Limitations of Model</vt:lpstr>
      <vt:lpstr>Future Scope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O'Donnell</dc:creator>
  <cp:revision>70</cp:revision>
  <dcterms:created xsi:type="dcterms:W3CDTF">2020-02-05T16:03:23Z</dcterms:created>
  <dcterms:modified xsi:type="dcterms:W3CDTF">2023-12-01T13:24:14Z</dcterms:modified>
</cp:coreProperties>
</file>